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74670"/>
          </a:xfrm>
        </p:spPr>
        <p:txBody>
          <a:bodyPr/>
          <a:lstStyle/>
          <a:p>
            <a:pPr indent="715963" hangingPunct="0">
              <a:lnSpc>
                <a:spcPct val="14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Hong’s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helping people with Down syndrome began at a special birthday party for the son of his friend Bai Ye. The boy and his friends all had Down syndrome. Hong was surprised that they could do simple work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training.</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284984"/>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4838700" algn="l"/>
                <a:tab pos="7262813" algn="l"/>
                <a:tab pos="9420225"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hardly	B. badly	C. likely	D. easily</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13082" y="3276358"/>
            <a:ext cx="461986" cy="738664"/>
          </a:xfrm>
          <a:prstGeom prst="rect">
            <a:avLst/>
          </a:prstGeom>
        </p:spPr>
        <p:txBody>
          <a:bodyPr wrap="none">
            <a:spAutoFit/>
          </a:bodyPr>
          <a:lstStyle/>
          <a:p>
            <a:pPr>
              <a:lnSpc>
                <a:spcPct val="140000"/>
              </a:lnSpc>
            </a:pPr>
            <a:r>
              <a:rPr lang="en-US" altLang="zh-CN" sz="3000"/>
              <a:t>D</a:t>
            </a:r>
            <a:endParaRPr lang="zh-CN" altLang="en-US" sz="3000"/>
          </a:p>
        </p:txBody>
      </p:sp>
      <p:sp>
        <p:nvSpPr>
          <p:cNvPr id="6" name="内容占位符 2"/>
          <p:cNvSpPr txBox="1">
            <a:spLocks/>
          </p:cNvSpPr>
          <p:nvPr/>
        </p:nvSpPr>
        <p:spPr bwMode="auto">
          <a:xfrm>
            <a:off x="360854" y="3894690"/>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考查副词辨析。句意：洪惊讶地发现他们经过训练后能轻松地完成简单的工作。</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hardly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几乎不；</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badly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严重地；</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likely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可能地；</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easily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容易地。根据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“Hong was surprised”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可知，洪波感到惊讶的是他们经过训练之后能轻松地完成简单的工作。故选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489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082173"/>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friend told me that people like them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jobs to be part of society,” he said.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few jobs for them.” Therefore, Hong opened a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restaurant to help more people like them.</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773174"/>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996113" algn="l"/>
                <a:tab pos="9324975"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asked	B. needed	C. opened	D. replied</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05890" y="2924944"/>
            <a:ext cx="441146" cy="553998"/>
          </a:xfrm>
          <a:prstGeom prst="rect">
            <a:avLst/>
          </a:prstGeom>
        </p:spPr>
        <p:txBody>
          <a:bodyPr wrap="none">
            <a:spAutoFit/>
          </a:bodyPr>
          <a:lstStyle/>
          <a:p>
            <a:r>
              <a:rPr lang="en-US" altLang="zh-CN" sz="3000"/>
              <a:t>B</a:t>
            </a:r>
            <a:endParaRPr lang="zh-CN" altLang="en-US" sz="3000"/>
          </a:p>
        </p:txBody>
      </p:sp>
      <p:sp>
        <p:nvSpPr>
          <p:cNvPr id="6" name="内容占位符 4"/>
          <p:cNvSpPr txBox="1">
            <a:spLocks/>
          </p:cNvSpPr>
          <p:nvPr/>
        </p:nvSpPr>
        <p:spPr bwMode="auto">
          <a:xfrm>
            <a:off x="360854" y="3429000"/>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考查动词辨析。句意：他说：</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我朋友告诉我像他们这样的人需要更多工作来融入社会。</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询问；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打开；</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reply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答复。根据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jobs to be part of society”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可知，此处指需要工作。故选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650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082173"/>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friend told me that people like them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jobs to be part of society,” he said.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few jobs for them.” Therefore, Hong opened a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restaurant to help more people like them.</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789554"/>
            <a:ext cx="1148584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6275" algn="l"/>
                <a:tab pos="6461125" algn="l"/>
                <a:tab pos="7445375" algn="l"/>
                <a:tab pos="8428038" algn="l"/>
                <a:tab pos="95059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However	 B. Instead	   C. Luckily	     D. Otherwise</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99890" y="2933570"/>
            <a:ext cx="461986" cy="553998"/>
          </a:xfrm>
          <a:prstGeom prst="rect">
            <a:avLst/>
          </a:prstGeom>
        </p:spPr>
        <p:txBody>
          <a:bodyPr wrap="none">
            <a:spAutoFit/>
          </a:bodyPr>
          <a:lstStyle/>
          <a:p>
            <a:r>
              <a:rPr lang="en-US" altLang="zh-CN" sz="3000"/>
              <a:t>A</a:t>
            </a:r>
            <a:endParaRPr lang="zh-CN" altLang="en-US" sz="3000"/>
          </a:p>
        </p:txBody>
      </p:sp>
      <p:sp>
        <p:nvSpPr>
          <p:cNvPr id="6" name="内容占位符 5"/>
          <p:cNvSpPr txBox="1">
            <a:spLocks/>
          </p:cNvSpPr>
          <p:nvPr/>
        </p:nvSpPr>
        <p:spPr bwMode="auto">
          <a:xfrm>
            <a:off x="360854" y="3429000"/>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考查副词辨析。句意：然而，为他们提供的工作很少。</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然而；</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instead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反而；</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luckily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幸运地；</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otherwise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否则。</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需要工作</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工作很少</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形成转折关系，因此用</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99449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082173"/>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friend told me that people like them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jobs to be part of society,” he said.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few jobs for them.” Therefore, Hong opened a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restaurant to help more people like them.</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769369"/>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081838" algn="l"/>
                <a:tab pos="887730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noodles	B. mutton	C. beef	D. dumpling</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08516" y="2916318"/>
            <a:ext cx="461986" cy="553998"/>
          </a:xfrm>
          <a:prstGeom prst="rect">
            <a:avLst/>
          </a:prstGeom>
        </p:spPr>
        <p:txBody>
          <a:bodyPr wrap="none">
            <a:spAutoFit/>
          </a:bodyPr>
          <a:lstStyle/>
          <a:p>
            <a:r>
              <a:rPr lang="en-US" altLang="zh-CN" sz="3000"/>
              <a:t>D</a:t>
            </a:r>
            <a:endParaRPr lang="zh-CN" altLang="en-US" sz="3000"/>
          </a:p>
        </p:txBody>
      </p:sp>
      <p:sp>
        <p:nvSpPr>
          <p:cNvPr id="6" name="内容占位符 7"/>
          <p:cNvSpPr txBox="1">
            <a:spLocks/>
          </p:cNvSpPr>
          <p:nvPr/>
        </p:nvSpPr>
        <p:spPr bwMode="auto">
          <a:xfrm>
            <a:off x="360854" y="3385870"/>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考查名词辨析。句意：因此，洪开了一家饺子馆来帮助更多像他们一样的人。</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noodles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面条；</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mutton</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羊</a:t>
            </a:r>
            <a:r>
              <a:rPr lang="zh-CN" altLang="zh-CN" sz="3000" b="1" spc="-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肉；</a:t>
            </a:r>
            <a:r>
              <a:rPr lang="en-US" altLang="zh-CN" sz="3000" b="1" spc="-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beef</a:t>
            </a:r>
            <a:r>
              <a:rPr lang="zh-CN" altLang="zh-CN" sz="3000" b="1" spc="-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牛肉；</a:t>
            </a:r>
            <a:r>
              <a:rPr lang="en-US" altLang="zh-CN" sz="3000" b="1" u="wavy" spc="-6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dumpling</a:t>
            </a:r>
            <a:r>
              <a:rPr lang="zh-CN" altLang="zh-CN" sz="3000" b="1" u="wavy" spc="-6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饺子</a:t>
            </a:r>
            <a:r>
              <a:rPr lang="zh-CN" altLang="zh-CN" sz="3000" b="1" spc="-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。根据首句中的</a:t>
            </a:r>
            <a:r>
              <a:rPr lang="en-US" altLang="zh-CN" sz="3000" b="1" spc="-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common </a:t>
            </a: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dumpling restaurant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a:t>
            </a:r>
            <a:r>
              <a:rPr lang="zh-CN"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a:t>
            </a:r>
            <a:endParaRPr lang="en-US" altLang="zh-CN" sz="3000" b="1" spc="-6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make dumplings</a:t>
            </a:r>
            <a:r>
              <a:rPr lang="zh-CN" altLang="en-US"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包饺子</a:t>
            </a:r>
            <a:endParaRPr lang="en-US" altLang="zh-CN"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endParaRPr>
          </a:p>
          <a:p>
            <a:pPr eaLnBrk="1" hangingPunct="0">
              <a:spcAft>
                <a:spcPts val="0"/>
              </a:spcAft>
            </a:pP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开了一家饺子馆。故选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602333" y="5478703"/>
            <a:ext cx="596329" cy="426513"/>
          </a:xfrm>
          <a:prstGeom prst="rect">
            <a:avLst/>
          </a:prstGeom>
        </p:spPr>
      </p:pic>
    </p:spTree>
    <p:extLst>
      <p:ext uri="{BB962C8B-B14F-4D97-AF65-F5344CB8AC3E}">
        <p14:creationId xmlns:p14="http://schemas.microsoft.com/office/powerpoint/2010/main" val="358887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10687"/>
          </a:xfrm>
        </p:spPr>
        <p:txBody>
          <a:bodyPr/>
          <a:lstStyle/>
          <a:p>
            <a:pPr indent="715963" algn="dist" hangingPunct="0">
              <a:spcAft>
                <a:spcPts val="0"/>
              </a:spcAft>
            </a:pP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a training plan for </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Down syndrome, including </a:t>
            </a:r>
          </a:p>
          <a:p>
            <a:pPr hangingPunct="0">
              <a:spcAft>
                <a:spcPts val="0"/>
              </a:spcAft>
            </a:pP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serving customers to cooking dumplings. The training, however, was far from easy. For his workers, it is necessary to </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step hundreds of times.</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47220"/>
            <a:ext cx="11485848" cy="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461125" algn="l"/>
                <a:tab pos="8789988" algn="l"/>
                <a:tab pos="9861550" algn="l"/>
              </a:tabLst>
            </a:pPr>
            <a:r>
              <a:rPr lang="zh-CN"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officers	B. guards	C. workers	D. volunteers</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3267881"/>
            <a:ext cx="444352" cy="523220"/>
          </a:xfrm>
          <a:prstGeom prst="rect">
            <a:avLst/>
          </a:prstGeom>
        </p:spPr>
        <p:txBody>
          <a:bodyPr wrap="none">
            <a:spAutoFit/>
          </a:bodyPr>
          <a:lstStyle/>
          <a:p>
            <a:r>
              <a:rPr lang="en-US" altLang="zh-CN" sz="2700"/>
              <a:t>C</a:t>
            </a:r>
            <a:endParaRPr lang="zh-CN" altLang="en-US" sz="2700"/>
          </a:p>
        </p:txBody>
      </p:sp>
      <p:sp>
        <p:nvSpPr>
          <p:cNvPr id="6" name="内容占位符 9"/>
          <p:cNvSpPr txBox="1">
            <a:spLocks/>
          </p:cNvSpPr>
          <p:nvPr/>
        </p:nvSpPr>
        <p:spPr bwMode="auto">
          <a:xfrm>
            <a:off x="360854" y="3731910"/>
            <a:ext cx="11485848" cy="188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考查名词辨析。句意：他为唐氏综合征员工制定了一个培训计划，包括从招待客人到煮饺子的一切内容。</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officer</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军官；</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guard</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警卫；</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worker</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工人；</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volunteer</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志愿者。根据语境可知，培训对象是工人。故选</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95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10687"/>
          </a:xfrm>
        </p:spPr>
        <p:txBody>
          <a:bodyPr/>
          <a:lstStyle/>
          <a:p>
            <a:pPr indent="715963" algn="dist" hangingPunct="0">
              <a:spcAft>
                <a:spcPts val="0"/>
              </a:spcAft>
            </a:pP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a training plan for </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Down syndrome, including </a:t>
            </a:r>
          </a:p>
          <a:p>
            <a:pPr hangingPunct="0">
              <a:spcAft>
                <a:spcPts val="0"/>
              </a:spcAft>
            </a:pP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serving customers to cooking dumplings. The training, however, was far from easy. For his workers, it is necessary to </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step hundreds of times.</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35054"/>
            <a:ext cx="11485848"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6546850" algn="l"/>
                <a:tab pos="9505950" algn="l"/>
                <a:tab pos="9861550" algn="l"/>
              </a:tabLst>
            </a:pPr>
            <a:r>
              <a:rPr lang="zh-CN"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something	B. anything	      C. everything	D. nothing</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2134" y="3267732"/>
            <a:ext cx="434734" cy="507831"/>
          </a:xfrm>
          <a:prstGeom prst="rect">
            <a:avLst/>
          </a:prstGeom>
        </p:spPr>
        <p:txBody>
          <a:bodyPr wrap="none">
            <a:spAutoFit/>
          </a:bodyPr>
          <a:lstStyle/>
          <a:p>
            <a:r>
              <a:rPr lang="en-US" altLang="zh-CN" sz="2700"/>
              <a:t>C</a:t>
            </a:r>
            <a:endParaRPr lang="zh-CN" altLang="en-US" sz="2700"/>
          </a:p>
        </p:txBody>
      </p:sp>
      <p:sp>
        <p:nvSpPr>
          <p:cNvPr id="6" name="内容占位符 10"/>
          <p:cNvSpPr txBox="1">
            <a:spLocks/>
          </p:cNvSpPr>
          <p:nvPr/>
        </p:nvSpPr>
        <p:spPr bwMode="auto">
          <a:xfrm>
            <a:off x="360854" y="3722231"/>
            <a:ext cx="11485848" cy="250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a:t>
            </a:r>
            <a:r>
              <a:rPr lang="en-US" altLang="zh-CN" sz="27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培训包括从招待顾客到煮饺子的一切内容。</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某事；</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任何事；</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一切；</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没有什么。根据</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serving customers to cooking dumplings”</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可知，此处指涵盖所有环节。故选</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870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indent="715963" algn="dist" hangingPunct="0">
              <a:spcAft>
                <a:spcPts val="0"/>
              </a:spcAft>
            </a:pP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a training plan for </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Down syndrome, including </a:t>
            </a:r>
            <a:endParaRPr lang="en-US"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serving customers to cooking dumplings. The training, however, was far from easy. For his workers, it is necessary to </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step hundreds of times.</a:t>
            </a:r>
            <a:endParaRPr lang="zh-CN" altLang="zh-CN"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53034"/>
            <a:ext cx="11485848" cy="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910388" algn="l"/>
                <a:tab pos="9058275" algn="l"/>
              </a:tabLst>
            </a:pPr>
            <a:r>
              <a:rPr lang="zh-CN"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z="27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start	B. practice	C. spell	D. repair</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4" y="3281557"/>
            <a:ext cx="415498" cy="507831"/>
          </a:xfrm>
          <a:prstGeom prst="rect">
            <a:avLst/>
          </a:prstGeom>
        </p:spPr>
        <p:txBody>
          <a:bodyPr wrap="none">
            <a:spAutoFit/>
          </a:bodyPr>
          <a:lstStyle/>
          <a:p>
            <a:pPr algn="just"/>
            <a:r>
              <a:rPr lang="en-US" altLang="zh-CN" sz="2700"/>
              <a:t>B</a:t>
            </a:r>
            <a:endParaRPr lang="zh-CN" altLang="en-US" sz="2700"/>
          </a:p>
        </p:txBody>
      </p:sp>
      <p:sp>
        <p:nvSpPr>
          <p:cNvPr id="6" name="内容占位符 11"/>
          <p:cNvSpPr txBox="1">
            <a:spLocks/>
          </p:cNvSpPr>
          <p:nvPr/>
        </p:nvSpPr>
        <p:spPr bwMode="auto">
          <a:xfrm>
            <a:off x="360854" y="3794239"/>
            <a:ext cx="11485848" cy="250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考查动词辨析。句意：对他的员工来说，每一步都需要练习上百次。</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开始；</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practice</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练习；</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spell</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拼写；</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repair</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修理。根据</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training, however, was far from easy</a:t>
            </a:r>
            <a:r>
              <a:rPr lang="en-US" altLang="zh-CN" sz="27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“each step hundreds of times”</a:t>
            </a:r>
            <a:r>
              <a:rPr lang="zh-CN"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可知，训练</a:t>
            </a:r>
            <a:r>
              <a:rPr lang="zh-CN" altLang="zh-CN" sz="2700" b="1" spc="-9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内容对他们来说并不简单，他们需要不断地练习。故选</a:t>
            </a:r>
            <a:r>
              <a:rPr lang="en-US" altLang="zh-CN" sz="2700" b="1" spc="-9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700" b="1" spc="-9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843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086853"/>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his restaurant is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four people with Down syndrome. Hong not only wants to provide jobs, but also wants to help his workers grow into better persons and find their place in society.</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768953"/>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6275" algn="l"/>
                <a:tab pos="5645150" algn="l"/>
                <a:tab pos="6910388"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home	B. school	C. centre	D. club</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08516" y="2916078"/>
            <a:ext cx="461986" cy="553998"/>
          </a:xfrm>
          <a:prstGeom prst="rect">
            <a:avLst/>
          </a:prstGeom>
        </p:spPr>
        <p:txBody>
          <a:bodyPr wrap="none">
            <a:spAutoFit/>
          </a:bodyPr>
          <a:lstStyle/>
          <a:p>
            <a:r>
              <a:rPr lang="en-US" altLang="zh-CN" sz="3000"/>
              <a:t>A</a:t>
            </a:r>
            <a:endParaRPr lang="zh-CN" altLang="en-US" sz="3000"/>
          </a:p>
        </p:txBody>
      </p:sp>
      <p:sp>
        <p:nvSpPr>
          <p:cNvPr id="6" name="内容占位符 12"/>
          <p:cNvSpPr txBox="1">
            <a:spLocks/>
          </p:cNvSpPr>
          <p:nvPr/>
        </p:nvSpPr>
        <p:spPr bwMode="auto">
          <a:xfrm>
            <a:off x="360854" y="3348366"/>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考查名词辨析。句意：现在他的餐厅已成为四位唐氏综合征患者的家。</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centre</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中心；</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club</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俱乐部。根据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 his workers grow into better persons and find their place in society”</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可知，现在餐厅已成为四位唐氏综合征患者的家。故选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132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193202"/>
          </a:xfrm>
          <a:prstGeom prst="rect">
            <a:avLst/>
          </a:prstGeom>
        </p:spPr>
      </p:pic>
      <p:pic>
        <p:nvPicPr>
          <p:cNvPr id="10" name="译文.eps" descr="id:2147487336;FounderCES"/>
          <p:cNvPicPr/>
          <p:nvPr/>
        </p:nvPicPr>
        <p:blipFill>
          <a:blip r:embed="rId3"/>
          <a:stretch>
            <a:fillRect/>
          </a:stretch>
        </p:blipFill>
        <p:spPr>
          <a:xfrm>
            <a:off x="550590" y="3978039"/>
            <a:ext cx="1224136" cy="378439"/>
          </a:xfrm>
          <a:prstGeom prst="rect">
            <a:avLst/>
          </a:prstGeom>
        </p:spPr>
      </p:pic>
      <p:pic>
        <p:nvPicPr>
          <p:cNvPr id="11" name="分析.eps" descr="id:2147487343;FounderCES"/>
          <p:cNvPicPr/>
          <p:nvPr/>
        </p:nvPicPr>
        <p:blipFill>
          <a:blip r:embed="rId4"/>
          <a:stretch>
            <a:fillRect/>
          </a:stretch>
        </p:blipFill>
        <p:spPr>
          <a:xfrm>
            <a:off x="498522" y="5579996"/>
            <a:ext cx="1250325" cy="386536"/>
          </a:xfrm>
          <a:prstGeom prst="rect">
            <a:avLst/>
          </a:prstGeom>
        </p:spPr>
      </p:pic>
      <p:pic>
        <p:nvPicPr>
          <p:cNvPr id="12" name="图片 11"/>
          <p:cNvPicPr>
            <a:picLocks noChangeAspect="1"/>
          </p:cNvPicPr>
          <p:nvPr/>
        </p:nvPicPr>
        <p:blipFill>
          <a:blip r:embed="rId5"/>
          <a:stretch>
            <a:fillRect/>
          </a:stretch>
        </p:blipFill>
        <p:spPr>
          <a:xfrm>
            <a:off x="364633" y="852290"/>
            <a:ext cx="2850254" cy="553993"/>
          </a:xfrm>
          <a:prstGeom prst="rect">
            <a:avLst/>
          </a:prstGeom>
        </p:spPr>
      </p:pic>
      <p:sp>
        <p:nvSpPr>
          <p:cNvPr id="3" name="内容占位符 2"/>
          <p:cNvSpPr>
            <a:spLocks noGrp="1"/>
          </p:cNvSpPr>
          <p:nvPr>
            <p:ph idx="1"/>
          </p:nvPr>
        </p:nvSpPr>
        <p:spPr>
          <a:xfrm>
            <a:off x="360854" y="1196752"/>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Hong not only wants to provide jobs, but also wants to help his workers grow into better persons and find their place in society.</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洪</a:t>
            </a:r>
            <a:r>
              <a:rPr lang="zh-CN" altLang="zh-CN">
                <a:latin typeface="Times New Roman" panose="02020603050405020304" pitchFamily="18" charset="0"/>
                <a:ea typeface="楷体" panose="02010609060101010101" pitchFamily="49" charset="-122"/>
                <a:cs typeface="Times New Roman" panose="02020603050405020304" pitchFamily="18" charset="0"/>
              </a:rPr>
              <a:t>不仅想提供就业机会</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还想帮助他的员工成长为更好的人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找到他们在社会中的位置。</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pc="-190"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spc="-190">
                <a:latin typeface="Times New Roman" panose="02020603050405020304" pitchFamily="18" charset="0"/>
                <a:ea typeface="宋体" panose="02010600030101010101" pitchFamily="2" charset="-122"/>
                <a:cs typeface="Times New Roman" panose="02020603050405020304" pitchFamily="18" charset="0"/>
              </a:rPr>
              <a:t>是一个简单句，</a:t>
            </a:r>
            <a:r>
              <a:rPr lang="en-US" altLang="zh-CN" spc="-190">
                <a:latin typeface="Times New Roman" panose="02020603050405020304" pitchFamily="18" charset="0"/>
                <a:ea typeface="宋体" panose="02010600030101010101" pitchFamily="2" charset="-122"/>
                <a:cs typeface="Times New Roman" panose="02020603050405020304" pitchFamily="18" charset="0"/>
              </a:rPr>
              <a:t>not only ... but also...</a:t>
            </a:r>
            <a:r>
              <a:rPr lang="zh-CN" altLang="zh-CN" spc="-190">
                <a:latin typeface="Times New Roman" panose="02020603050405020304" pitchFamily="18" charset="0"/>
                <a:ea typeface="宋体" panose="02010600030101010101" pitchFamily="2" charset="-122"/>
                <a:cs typeface="Times New Roman" panose="02020603050405020304" pitchFamily="18" charset="0"/>
              </a:rPr>
              <a:t>连接了谓语</a:t>
            </a:r>
            <a:r>
              <a:rPr lang="zh-CN" altLang="zh-CN" spc="-19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9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8152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61330" y="804834"/>
            <a:ext cx="11305256" cy="1179945"/>
          </a:xfrm>
          <a:prstGeom prst="rect">
            <a:avLst/>
          </a:prstGeom>
        </p:spPr>
      </p:pic>
      <p:pic>
        <p:nvPicPr>
          <p:cNvPr id="6" name="图片 5"/>
          <p:cNvPicPr>
            <a:picLocks noChangeAspect="1"/>
          </p:cNvPicPr>
          <p:nvPr/>
        </p:nvPicPr>
        <p:blipFill>
          <a:blip r:embed="rId3"/>
          <a:stretch>
            <a:fillRect/>
          </a:stretch>
        </p:blipFill>
        <p:spPr>
          <a:xfrm>
            <a:off x="550590" y="2067120"/>
            <a:ext cx="3024336" cy="790377"/>
          </a:xfrm>
          <a:prstGeom prst="rect">
            <a:avLst/>
          </a:prstGeom>
        </p:spPr>
      </p:pic>
      <p:sp>
        <p:nvSpPr>
          <p:cNvPr id="7" name="内容占位符 1"/>
          <p:cNvSpPr txBox="1">
            <a:spLocks/>
          </p:cNvSpPr>
          <p:nvPr/>
        </p:nvSpPr>
        <p:spPr bwMode="auto">
          <a:xfrm>
            <a:off x="360854" y="2028904"/>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本文主要讲述了呼和浩特一家名为</a:t>
            </a:r>
            <a:r>
              <a:rPr lang="en-US" altLang="zh-CN" smtClean="0">
                <a:latin typeface="宋体" panose="02010600030101010101" pitchFamily="2" charset="-122"/>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小波耀红</a:t>
            </a:r>
            <a:r>
              <a:rPr lang="en-US" altLang="zh-CN" smtClean="0">
                <a:latin typeface="宋体" panose="02010600030101010101" pitchFamily="2" charset="-122"/>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的饺子馆雇佣唐氏综合征患者</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通过长期培训让他们胜任工作</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从而帮助他们融入社会、实现自我价值的故事。</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3838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2677656"/>
          </a:xfrm>
        </p:spPr>
        <p:txBody>
          <a:bodyPr/>
          <a:lstStyle/>
          <a:p>
            <a:pPr indent="715963" algn="dist" hangingPunct="0">
              <a:lnSpc>
                <a:spcPct val="140000"/>
              </a:lnSpc>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busy street in Hohhot, Xiaoboyaohong might seem like just a common dumpling restaurant. But one thing makes it different </a:t>
            </a:r>
            <a:endPar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restaurants</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half the workers have Down syndrome</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唐氏综合征</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实验原创.eps" descr="id:2147506637;FounderCES"/>
          <p:cNvPicPr/>
          <p:nvPr/>
        </p:nvPicPr>
        <p:blipFill>
          <a:blip r:embed="rId2"/>
          <a:stretch>
            <a:fillRect/>
          </a:stretch>
        </p:blipFill>
        <p:spPr>
          <a:xfrm>
            <a:off x="1126654" y="862680"/>
            <a:ext cx="1673334" cy="425376"/>
          </a:xfrm>
          <a:prstGeom prst="rect">
            <a:avLst/>
          </a:prstGeom>
        </p:spPr>
      </p:pic>
      <p:sp>
        <p:nvSpPr>
          <p:cNvPr id="5" name="内容占位符 2"/>
          <p:cNvSpPr txBox="1">
            <a:spLocks/>
          </p:cNvSpPr>
          <p:nvPr/>
        </p:nvSpPr>
        <p:spPr bwMode="auto">
          <a:xfrm>
            <a:off x="360854" y="3077586"/>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727825" algn="l"/>
                <a:tab pos="95059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to	B. as	C. from	D. with</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82638" y="3230228"/>
            <a:ext cx="461986" cy="553998"/>
          </a:xfrm>
          <a:prstGeom prst="rect">
            <a:avLst/>
          </a:prstGeom>
        </p:spPr>
        <p:txBody>
          <a:bodyPr wrap="none">
            <a:spAutoFit/>
          </a:bodyPr>
          <a:lstStyle/>
          <a:p>
            <a:r>
              <a:rPr lang="en-US" altLang="zh-CN" sz="3000"/>
              <a:t>C</a:t>
            </a:r>
            <a:endParaRPr lang="zh-CN" altLang="en-US" sz="3000"/>
          </a:p>
        </p:txBody>
      </p:sp>
      <p:sp>
        <p:nvSpPr>
          <p:cNvPr id="7" name="内容占位符 1"/>
          <p:cNvSpPr txBox="1">
            <a:spLocks/>
          </p:cNvSpPr>
          <p:nvPr/>
        </p:nvSpPr>
        <p:spPr bwMode="auto">
          <a:xfrm>
            <a:off x="360854" y="3678666"/>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考查介词辨析。句意：但有一件事让它与其他餐馆不同：一半的员工都患有唐氏综合征。</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一起，带有。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 it different from</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使它与</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5813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27817"/>
          </a:xfrm>
        </p:spPr>
        <p:txBody>
          <a:bodyPr/>
          <a:lstStyle/>
          <a:p>
            <a:pPr hangingPunct="0">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disease usually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difficulties in learning and development. As a result, it can be really hard for people with Down syndrome to get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990535"/>
            <a:ext cx="11485848" cy="757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7445375" algn="l"/>
                <a:tab pos="9420225" algn="l"/>
              </a:tabLst>
            </a:pPr>
            <a:r>
              <a:rPr lang="zh-CN"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causes	B. finishes	C. offers	D. notices</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83524" y="3144509"/>
            <a:ext cx="490840" cy="600164"/>
          </a:xfrm>
          <a:prstGeom prst="rect">
            <a:avLst/>
          </a:prstGeom>
        </p:spPr>
        <p:txBody>
          <a:bodyPr wrap="none">
            <a:spAutoFit/>
          </a:bodyPr>
          <a:lstStyle/>
          <a:p>
            <a:pPr algn="just"/>
            <a:r>
              <a:rPr lang="en-US" altLang="zh-CN" sz="3300"/>
              <a:t>A</a:t>
            </a:r>
            <a:endParaRPr lang="zh-CN" altLang="en-US" sz="3300"/>
          </a:p>
        </p:txBody>
      </p:sp>
      <p:sp>
        <p:nvSpPr>
          <p:cNvPr id="5" name="内容占位符 2"/>
          <p:cNvSpPr txBox="1">
            <a:spLocks/>
          </p:cNvSpPr>
          <p:nvPr/>
        </p:nvSpPr>
        <p:spPr bwMode="auto">
          <a:xfrm>
            <a:off x="360854" y="3648565"/>
            <a:ext cx="11485848" cy="288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考查动词辨析。句意：这种疾病通常会引起学习和发育方面的一些困难。</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cause</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引起；</a:t>
            </a:r>
            <a:r>
              <a:rPr lang="en-US" altLang="zh-CN" sz="3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finish</a:t>
            </a:r>
            <a:r>
              <a:rPr lang="zh-CN" altLang="zh-CN" sz="3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完成</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提供；</a:t>
            </a:r>
            <a:r>
              <a:rPr lang="en-US" altLang="zh-CN" sz="3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notice</a:t>
            </a:r>
            <a:endPar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finish doing sth</a:t>
            </a:r>
            <a:r>
              <a:rPr lang="zh-CN" altLang="en-US" sz="33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意为做木手</a:t>
            </a:r>
            <a:r>
              <a:rPr lang="zh-CN" altLang="zh-CN"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注意到。</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cause difficulties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导致困难</a:t>
            </a:r>
            <a:r>
              <a:rPr lang="en-US" altLang="zh-CN" sz="3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6815286" y="5185456"/>
            <a:ext cx="702070" cy="484340"/>
          </a:xfrm>
          <a:prstGeom prst="rect">
            <a:avLst/>
          </a:prstGeom>
        </p:spPr>
      </p:pic>
    </p:spTree>
    <p:extLst>
      <p:ext uri="{BB962C8B-B14F-4D97-AF65-F5344CB8AC3E}">
        <p14:creationId xmlns:p14="http://schemas.microsoft.com/office/powerpoint/2010/main" val="976847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27817"/>
          </a:xfrm>
        </p:spPr>
        <p:txBody>
          <a:bodyPr/>
          <a:lstStyle/>
          <a:p>
            <a:pPr hangingPunct="0">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disease usually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difficulties in learning and development. As a result, it can be really hard for people with Down syndrome to get 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985633"/>
            <a:ext cx="11485848" cy="757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358063" algn="l"/>
                <a:tab pos="9955213" algn="l"/>
              </a:tabLst>
            </a:pPr>
            <a:r>
              <a:rPr lang="zh-CN"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matter	B. order	C. person	D. job</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92150" y="3148849"/>
            <a:ext cx="490840" cy="600164"/>
          </a:xfrm>
          <a:prstGeom prst="rect">
            <a:avLst/>
          </a:prstGeom>
        </p:spPr>
        <p:txBody>
          <a:bodyPr wrap="none">
            <a:spAutoFit/>
          </a:bodyPr>
          <a:lstStyle/>
          <a:p>
            <a:r>
              <a:rPr lang="en-US" altLang="zh-CN" sz="3300"/>
              <a:t>D</a:t>
            </a:r>
            <a:endParaRPr lang="zh-CN" altLang="en-US" sz="3300"/>
          </a:p>
        </p:txBody>
      </p:sp>
      <p:sp>
        <p:nvSpPr>
          <p:cNvPr id="5" name="内容占位符 7"/>
          <p:cNvSpPr txBox="1">
            <a:spLocks/>
          </p:cNvSpPr>
          <p:nvPr/>
        </p:nvSpPr>
        <p:spPr bwMode="auto">
          <a:xfrm>
            <a:off x="360854" y="3636398"/>
            <a:ext cx="11485848" cy="3042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考查名词辨析。句意：因此，唐氏综合征患者很难获得一份工作。</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事情；</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order</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命令；</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person</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工作。根据</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work as cleaners and chefs”</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及常识可知，他们很难找到工作。故选</a:t>
            </a:r>
            <a:r>
              <a:rPr lang="en-US"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9756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92826"/>
          </a:xfrm>
        </p:spPr>
        <p:txBody>
          <a:bodyPr/>
          <a:lstStyle/>
          <a:p>
            <a:pPr indent="715963" algn="dist"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Xiaoboyaohong, started by Hong Bo, takes workers with Down syndrome of </a:t>
            </a:r>
            <a:endPar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age, from their 20s to their 40</a:t>
            </a:r>
            <a:r>
              <a:rPr lang="en-US" altLang="zh-CN" sz="26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mental age</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智力年龄</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7 or 8. They work as cleaners and chefs, all doing as well as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523632"/>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531100" algn="l"/>
                <a:tab pos="7893050" algn="l"/>
                <a:tab pos="932497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common	B. different	C. fresh	D. enough</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36508" y="2660354"/>
            <a:ext cx="407484" cy="492443"/>
          </a:xfrm>
          <a:prstGeom prst="rect">
            <a:avLst/>
          </a:prstGeom>
        </p:spPr>
        <p:txBody>
          <a:bodyPr wrap="none">
            <a:spAutoFit/>
          </a:bodyPr>
          <a:lstStyle/>
          <a:p>
            <a:pPr algn="just"/>
            <a:r>
              <a:rPr lang="en-US" altLang="zh-CN" sz="2600"/>
              <a:t>B</a:t>
            </a:r>
            <a:endParaRPr lang="zh-CN" altLang="en-US" sz="2600"/>
          </a:p>
        </p:txBody>
      </p:sp>
      <p:sp>
        <p:nvSpPr>
          <p:cNvPr id="6" name="内容占位符 8"/>
          <p:cNvSpPr txBox="1">
            <a:spLocks/>
          </p:cNvSpPr>
          <p:nvPr/>
        </p:nvSpPr>
        <p:spPr bwMode="auto">
          <a:xfrm>
            <a:off x="360854" y="3109654"/>
            <a:ext cx="11485848"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考查形容词辨析。句意：洪波创建的小波耀红接收不同年龄的唐氏综合征员工，从</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多岁至</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多岁。</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common</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共同的；</a:t>
            </a:r>
            <a:r>
              <a:rPr lang="en-US"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6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不同的</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fresh</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新鲜</a:t>
            </a:r>
            <a:endPar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26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difference</a:t>
            </a:r>
            <a:r>
              <a:rPr lang="zh-CN" altLang="en-US" sz="2600" b="1">
                <a:solidFill>
                  <a:srgbClr val="00B0F0"/>
                </a:solidFill>
                <a:latin typeface="楷体" panose="02010609060101010101" pitchFamily="49" charset="-122"/>
                <a:ea typeface="楷体" panose="02010609060101010101" pitchFamily="49" charset="-122"/>
                <a:cs typeface="Times New Roman" panose="02020603050405020304" pitchFamily="18" charset="0"/>
              </a:rPr>
              <a:t>是名词</a:t>
            </a:r>
            <a:r>
              <a:rPr lang="en-US" altLang="zh-CN"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 differently</a:t>
            </a:r>
            <a:r>
              <a:rPr lang="zh-CN" altLang="en-US" sz="2600" b="1">
                <a:solidFill>
                  <a:srgbClr val="00B0F0"/>
                </a:solidFill>
                <a:latin typeface="楷体" panose="02010609060101010101" pitchFamily="49" charset="-122"/>
                <a:ea typeface="楷体" panose="02010609060101010101" pitchFamily="49" charset="-122"/>
                <a:cs typeface="Times New Roman" panose="02020603050405020304" pitchFamily="18" charset="0"/>
              </a:rPr>
              <a:t>是副词</a:t>
            </a:r>
            <a:r>
              <a:rPr lang="zh-CN" altLang="en-US"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b="1">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enough </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足够</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的。根据</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their 20s to their 40s”</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可知，年龄</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范围</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a:t>
            </a:r>
            <a:endPar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7535366" y="4362917"/>
            <a:ext cx="702070" cy="484340"/>
          </a:xfrm>
          <a:prstGeom prst="rect">
            <a:avLst/>
          </a:prstGeom>
        </p:spPr>
      </p:pic>
    </p:spTree>
    <p:extLst>
      <p:ext uri="{BB962C8B-B14F-4D97-AF65-F5344CB8AC3E}">
        <p14:creationId xmlns:p14="http://schemas.microsoft.com/office/powerpoint/2010/main" val="1406042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92826"/>
          </a:xfrm>
        </p:spPr>
        <p:txBody>
          <a:bodyPr/>
          <a:lstStyle/>
          <a:p>
            <a:pPr indent="715963" algn="dist"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Xiaoboyaohong, started by Hong Bo, takes workers with Down syndrome of </a:t>
            </a:r>
            <a:endPar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age, from their 20s to their 40</a:t>
            </a:r>
            <a:r>
              <a:rPr lang="en-US" altLang="zh-CN" sz="26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mental age</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智力年龄</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7 or 8. They work as cleaners and chefs, all doing as well as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505512"/>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6275" algn="l"/>
                <a:tab pos="5645150" algn="l"/>
                <a:tab pos="7626350" algn="l"/>
                <a:tab pos="986790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only	B. already	C. ever	D. yet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7882" y="2630608"/>
            <a:ext cx="425116" cy="492443"/>
          </a:xfrm>
          <a:prstGeom prst="rect">
            <a:avLst/>
          </a:prstGeom>
        </p:spPr>
        <p:txBody>
          <a:bodyPr wrap="none">
            <a:spAutoFit/>
          </a:bodyPr>
          <a:lstStyle/>
          <a:p>
            <a:r>
              <a:rPr lang="en-US" altLang="zh-CN" sz="2600"/>
              <a:t>A</a:t>
            </a:r>
            <a:endParaRPr lang="zh-CN" altLang="en-US" sz="2600"/>
          </a:p>
        </p:txBody>
      </p:sp>
      <p:sp>
        <p:nvSpPr>
          <p:cNvPr id="6" name="内容占位符 9"/>
          <p:cNvSpPr txBox="1">
            <a:spLocks/>
          </p:cNvSpPr>
          <p:nvPr/>
        </p:nvSpPr>
        <p:spPr bwMode="auto">
          <a:xfrm>
            <a:off x="369070" y="3082908"/>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考查副词辨析。句意：但他们仅有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岁或</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岁的智力年龄。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only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仅仅；</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already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已经；</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曾经；</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还。根据</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a mental age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智力年龄</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7 or 8”</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小波耀红</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饺子馆的唐氏综合征员工的智力年龄只有七、八岁。故选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9006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92826"/>
          </a:xfrm>
        </p:spPr>
        <p:txBody>
          <a:bodyPr/>
          <a:lstStyle/>
          <a:p>
            <a:pPr indent="715963" algn="dist"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Xiaoboyaohong, started by Hong Bo, takes workers with Down syndrome of </a:t>
            </a:r>
            <a:endPar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age, from their 20s to their 40</a:t>
            </a:r>
            <a:r>
              <a:rPr lang="en-US" altLang="zh-CN" sz="26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mental age</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智力年龄</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7 or 8. They work as cleaners and chefs, all doing as well as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else.</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520442"/>
            <a:ext cx="1148584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461125" algn="l"/>
                <a:tab pos="7262813" algn="l"/>
                <a:tab pos="96869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someone	B. anyone	     C. everyone	D. no one</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2641103"/>
            <a:ext cx="407484" cy="492443"/>
          </a:xfrm>
          <a:prstGeom prst="rect">
            <a:avLst/>
          </a:prstGeom>
        </p:spPr>
        <p:txBody>
          <a:bodyPr wrap="none">
            <a:spAutoFit/>
          </a:bodyPr>
          <a:lstStyle/>
          <a:p>
            <a:r>
              <a:rPr lang="en-US" altLang="zh-CN" sz="2600"/>
              <a:t>B</a:t>
            </a:r>
            <a:endParaRPr lang="zh-CN" altLang="en-US" sz="2600"/>
          </a:p>
        </p:txBody>
      </p:sp>
      <p:sp>
        <p:nvSpPr>
          <p:cNvPr id="6" name="内容占位符 11"/>
          <p:cNvSpPr txBox="1">
            <a:spLocks/>
          </p:cNvSpPr>
          <p:nvPr/>
        </p:nvSpPr>
        <p:spPr bwMode="auto">
          <a:xfrm>
            <a:off x="360854" y="3124260"/>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考查代词辨析。句意：他们的工作是清洁工和厨师，都做得和其他任何人一样好。</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someone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anyone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everyone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每个人；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 one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well as anyone else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和其他任何人一样好</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3331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2438616"/>
          </a:xfrm>
        </p:spPr>
        <p:txBody>
          <a:bodyPr/>
          <a:lstStyle/>
          <a:p>
            <a:pPr indent="715963" hangingPunct="0">
              <a:lnSpc>
                <a:spcPct val="140000"/>
              </a:lnSpc>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Hong’s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helping people with Down syndrome began at a special birthday party for the son of his friend Bai Ye. The boy and his friends all had Down syndrome. Hong was surprised that they could do simple work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training.</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014204"/>
            <a:ext cx="11485848" cy="624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4486275" algn="l"/>
                <a:tab pos="7177088" algn="l"/>
                <a:tab pos="932497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end	B. doubt	C. idea	D. bridge</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8134" y="3021498"/>
            <a:ext cx="444352" cy="695575"/>
          </a:xfrm>
          <a:prstGeom prst="rect">
            <a:avLst/>
          </a:prstGeom>
        </p:spPr>
        <p:txBody>
          <a:bodyPr wrap="none">
            <a:spAutoFit/>
          </a:bodyPr>
          <a:lstStyle/>
          <a:p>
            <a:pPr>
              <a:lnSpc>
                <a:spcPct val="140000"/>
              </a:lnSpc>
            </a:pPr>
            <a:r>
              <a:rPr lang="en-US" altLang="zh-CN"/>
              <a:t>C</a:t>
            </a:r>
            <a:endParaRPr lang="zh-CN" altLang="en-US"/>
          </a:p>
        </p:txBody>
      </p:sp>
      <p:sp>
        <p:nvSpPr>
          <p:cNvPr id="6" name="内容占位符 1"/>
          <p:cNvSpPr txBox="1">
            <a:spLocks/>
          </p:cNvSpPr>
          <p:nvPr/>
        </p:nvSpPr>
        <p:spPr bwMode="auto">
          <a:xfrm>
            <a:off x="360854" y="3608852"/>
            <a:ext cx="11485848"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lnSpc>
                <a:spcPct val="140000"/>
              </a:lnSpc>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考查名词辨析。句意：洪帮助唐氏综合征患者的想法始于一次为朋友白晔的儿子举办的特别的生日派对。</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end</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结束；</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doubt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怀疑；</a:t>
            </a:r>
            <a:r>
              <a:rPr lang="en-US" altLang="zh-CN" sz="28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sz="28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主意</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bridge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桥。根据</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语境可知，此处指产生了</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帮助唐氏</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综合征患者的</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a:t>
            </a:r>
            <a:endPar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I’ve </a:t>
            </a: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no idea.</a:t>
            </a:r>
            <a:r>
              <a:rPr lang="zh-CN" altLang="en-US" sz="2800" b="1">
                <a:solidFill>
                  <a:srgbClr val="00B0F0"/>
                </a:solidFill>
                <a:latin typeface="楷体" panose="02010609060101010101" pitchFamily="49" charset="-122"/>
                <a:ea typeface="楷体" panose="02010609060101010101" pitchFamily="49" charset="-122"/>
                <a:cs typeface="Times New Roman" panose="02020603050405020304" pitchFamily="18" charset="0"/>
              </a:rPr>
              <a:t>我不知道</a:t>
            </a:r>
            <a:r>
              <a:rPr lang="zh-CN" altLang="en-US"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法</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647155" y="5416346"/>
            <a:ext cx="670965" cy="479895"/>
          </a:xfrm>
          <a:prstGeom prst="rect">
            <a:avLst/>
          </a:prstGeom>
        </p:spPr>
      </p:pic>
    </p:spTree>
    <p:extLst>
      <p:ext uri="{BB962C8B-B14F-4D97-AF65-F5344CB8AC3E}">
        <p14:creationId xmlns:p14="http://schemas.microsoft.com/office/powerpoint/2010/main" val="195665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1248</Words>
  <Application>Microsoft Office PowerPoint</Application>
  <PresentationFormat>自定义</PresentationFormat>
  <Paragraphs>82</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